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4"/>
  </p:notesMasterIdLst>
  <p:sldIdLst>
    <p:sldId id="292" r:id="rId2"/>
    <p:sldId id="395" r:id="rId3"/>
    <p:sldId id="396" r:id="rId4"/>
    <p:sldId id="397" r:id="rId5"/>
    <p:sldId id="398" r:id="rId6"/>
    <p:sldId id="399" r:id="rId7"/>
    <p:sldId id="400" r:id="rId8"/>
    <p:sldId id="401" r:id="rId9"/>
    <p:sldId id="402" r:id="rId10"/>
    <p:sldId id="403" r:id="rId11"/>
    <p:sldId id="404" r:id="rId12"/>
    <p:sldId id="405" r:id="rId13"/>
    <p:sldId id="406" r:id="rId14"/>
    <p:sldId id="407" r:id="rId15"/>
    <p:sldId id="408" r:id="rId16"/>
    <p:sldId id="412" r:id="rId17"/>
    <p:sldId id="409" r:id="rId18"/>
    <p:sldId id="414" r:id="rId19"/>
    <p:sldId id="410" r:id="rId20"/>
    <p:sldId id="411" r:id="rId21"/>
    <p:sldId id="413" r:id="rId22"/>
    <p:sldId id="309" r:id="rId23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FF"/>
    <a:srgbClr val="3333FF"/>
    <a:srgbClr val="FFCC99"/>
    <a:srgbClr val="FF3300"/>
    <a:srgbClr val="FFFFCC"/>
    <a:srgbClr val="FFFF00"/>
    <a:srgbClr val="CC99FF"/>
    <a:srgbClr val="3333CC"/>
    <a:srgbClr val="33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" autoAdjust="0"/>
    <p:restoredTop sz="94639" autoAdjust="0"/>
  </p:normalViewPr>
  <p:slideViewPr>
    <p:cSldViewPr>
      <p:cViewPr>
        <p:scale>
          <a:sx n="80" d="100"/>
          <a:sy n="80" d="100"/>
        </p:scale>
        <p:origin x="-1356" y="-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2D3EC46-D2C7-452A-B8F2-2CED1D3C8F39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DB55C6C-EFBE-4E02-AA95-F9CD0F875AA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707290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5F916-9079-48ED-975F-863A7CE1CDCF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7C395-CD58-4B58-81F4-70B333EB312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3CF0F-D876-4C77-9EF1-B6975D02C6B2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79368-DCA4-4B6D-8DFA-EE3501C52D3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D7575-8C85-4AB6-9286-CEA2BBAF8371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F65F5-B200-4A03-B3C8-E2ACF9688EC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C79B8-38FB-4292-9B53-37E2593DDE94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2AE78-2D05-4EB0-BA44-BC9D3FC1D1A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5AACE-EC44-40B2-AE9A-17BDA723BC53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8C174-C9FE-42F0-ABB3-AE970D61C91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FF0C2-6480-41F4-974D-38681EB2D543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9AB42-B35F-4E30-ABC4-C118D3CB677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B7309-C746-46EA-85C4-05F9E28CF34F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C9015-1F4E-4646-B9EF-1E2792F8768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E4CD1-C72D-4F8D-9698-25A08B20C0DB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C1436-5925-46FC-8052-C92F5AA338B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E38E0-C7E3-4653-9EE6-2E7069BBA627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8E1A5-9442-46C6-92D6-4AADAD70481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249B8-733D-4CBF-9836-B9DFB658A46A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F48AB-0820-43EF-AE65-B4A4EC8BD1F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7269C-276B-4065-B9F2-87CAB0743BC5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1F3D9-D76A-4F33-A5AA-FEE66726F87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6000">
              <a:srgbClr val="85C2FF"/>
            </a:gs>
            <a:gs pos="28999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4692BC-738B-498D-B620-2351AD0F93F7}" type="datetimeFigureOut">
              <a:rPr lang="ru-RU"/>
              <a:pPr>
                <a:defRPr/>
              </a:pPr>
              <a:t>25.10.2021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0F581D-EB69-4CCC-8C45-0FEAE3F842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48" r:id="rId2"/>
    <p:sldLayoutId id="2147483757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8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915816" y="4797152"/>
            <a:ext cx="6249888" cy="882650"/>
          </a:xfrm>
        </p:spPr>
        <p:txBody>
          <a:bodyPr>
            <a:normAutofit fontScale="92500"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0070C0"/>
                </a:solidFill>
              </a:rPr>
              <a:t>Ладейщикова Мария Сергеевна –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0070C0"/>
                </a:solidFill>
              </a:rPr>
              <a:t>заместитель директора АНОДПО УЦ «Профиль»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267046" y="2132856"/>
            <a:ext cx="8856984" cy="1944216"/>
          </a:xfrm>
          <a:effectLst>
            <a:outerShdw blurRad="1270000" dist="38100" dir="21540000" sx="1000" sy="1000" algn="ctr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pPr marL="18288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ru-RU" sz="24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</a:rPr>
              <a:t>Обучение работников организаций по охране труда. </a:t>
            </a:r>
            <a:br>
              <a:rPr lang="ru-RU" sz="24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</a:rPr>
            </a:br>
            <a:r>
              <a:rPr lang="ru-RU" sz="24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</a:rPr>
              <a:t>Что изменилось в 2021 году? </a:t>
            </a:r>
            <a:br>
              <a:rPr lang="ru-RU" sz="24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</a:rPr>
            </a:br>
            <a:r>
              <a:rPr lang="ru-RU" sz="24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</a:rPr>
              <a:t>С какими проблемами столкнулись работодатели и специалисты по охране труда?</a:t>
            </a:r>
            <a:endParaRPr lang="ru-RU" sz="240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7064" y="836712"/>
            <a:ext cx="8727424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1600" dirty="0" smtClean="0">
                <a:latin typeface="+mn-lt"/>
              </a:rPr>
              <a:t>Полностью заменить или утвердить только листы с изменениями к действующим ЛНА, а именно: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инструкции по охране труда;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программы проведения инструктажа;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программы обучения;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экзаменационные билеты по проверке знаний требований охраны труда.</a:t>
            </a:r>
            <a:endParaRPr lang="ru-RU" sz="1600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7064" y="2622321"/>
            <a:ext cx="8720842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ru-RU" sz="1600" dirty="0" smtClean="0">
                <a:latin typeface="+mn-lt"/>
              </a:rPr>
              <a:t>Организовать проведение непосредственными руководителями работ внеплановых инструктажей с работниками по обновленным инструкциям и программам (с оформлением приказа о проведении внепланового инструктажа, а после заполнением журнала регистрации инструктажа на рабочем месте!)</a:t>
            </a:r>
            <a:endParaRPr lang="ru-RU" sz="1600" dirty="0">
              <a:latin typeface="+mn-lt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 rot="5400000">
            <a:off x="4381017" y="-4008458"/>
            <a:ext cx="612448" cy="8913519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До вступления в силу новых ПОТ специалист по охране труда должен: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1765" y="3933056"/>
            <a:ext cx="8864858" cy="230425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ВАЖНО проинструктировать работников до вступления в силу новых требований ПОТ. Если мероприятие отсрочить, то работодателя и специалиста по охране труда могут привлечь к административной ответственности (п.3 ст.5.27.1 КоАП). А если в этот период работник травмируется и отсутствие обучения признают основной причиной несчастного случая – специалиста по охране труда могут привлечь к уголовной ответственности, так как именно он отвечает за контроль своевременного обучения.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5108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260648"/>
            <a:ext cx="8712968" cy="792088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Сразу после вступления в силу новых ПОТ специалист по охране труда должен: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196752"/>
            <a:ext cx="8784976" cy="452431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+mn-lt"/>
              </a:rPr>
              <a:t>Подготовить приказ о проведении обучения и внеочередного экзамена.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+mn-lt"/>
              </a:rPr>
              <a:t>Направить членов комиссии организации на внеочередную проверку знаний новых ПОТ в обучающую организацию (пп.2.3.2, 3.4 Порядка № 1/29). Только после этого они смогут провести экзамен на знание новых нормативных актов с работниками.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+mn-lt"/>
              </a:rPr>
              <a:t>Направить в учебный центр для прохождения внеочередной проверки знаний контингент, для которого требуется проходить обучение в обучающей организации (п.2.3.2 Порядка № 1/29),  а именно: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руководители организаций;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заместители руководителей организаций, курирующих вопросы охраны труда;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заместители главных инженеров по охране труда;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руководители, специалисты, инженерно-технические работники, осуществляющие организацию, руководство и проведение работ на рабочих местах и в производственных подразделениях, а также контроль и технический надзор за проведением работ;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специалисты служб охраны труда, работники, на которых работодателем возложены обязанности организации работы по охране труда;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уполномоченные (доверенные) лица по охране труда профессиональных союзов и иных уполномоченных работниками представительных органов.</a:t>
            </a:r>
            <a:endParaRPr lang="ru-RU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9174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116632"/>
            <a:ext cx="8640960" cy="5832648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             </a:t>
            </a:r>
            <a:r>
              <a:rPr lang="ru-RU" b="1" u="sng" dirty="0" smtClean="0">
                <a:solidFill>
                  <a:schemeClr val="tx1"/>
                </a:solidFill>
              </a:rPr>
              <a:t>Документирование процедуры: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           Новые инструкции по охране труда или листы изменений в </a:t>
            </a:r>
          </a:p>
          <a:p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         инструкции по охране труда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           Приказ о внесении изменений в локальные нормативные акты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            Приказ о проведении внепланового инструктажа по охране </a:t>
            </a:r>
          </a:p>
          <a:p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          труда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            Надлежащим образом заполненный журнал о проведённом </a:t>
            </a:r>
          </a:p>
          <a:p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          внеплановом инструктаже</a:t>
            </a: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            Приказ о проведении обучения с внеочередной проверкой</a:t>
            </a:r>
          </a:p>
          <a:p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          знаний требований охраны труда</a:t>
            </a:r>
          </a:p>
          <a:p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          </a:t>
            </a:r>
          </a:p>
          <a:p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          Протокол на членов комиссии организации о внеочередной </a:t>
            </a:r>
          </a:p>
          <a:p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          проверке знаний + отметка в действующих удостоверениях по </a:t>
            </a:r>
          </a:p>
          <a:p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          охране труда о прохождении внеочередной.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8085" y="836712"/>
            <a:ext cx="3600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2377" y="1556792"/>
            <a:ext cx="3600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34326" y="2217638"/>
            <a:ext cx="3600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13039" y="3140968"/>
            <a:ext cx="3600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34326" y="3923504"/>
            <a:ext cx="3600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42377" y="4844621"/>
            <a:ext cx="3600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5665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7504" y="188640"/>
            <a:ext cx="8856984" cy="1080120"/>
          </a:xfrm>
          <a:prstGeom prst="roundRect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Инструктажи по охране труда: кто должен проводить? 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Как организовать специалисту по охране труда работу, чтобы постоянно не отвечать на одни и те же вопросы?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628800"/>
            <a:ext cx="2952328" cy="1368152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Почему инструктажи на рабочем месте не может проводить специалист по охране труда?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3059832" y="2060848"/>
            <a:ext cx="648072" cy="432048"/>
          </a:xfrm>
          <a:prstGeom prst="rightArrow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707904" y="1412776"/>
            <a:ext cx="5256584" cy="2031325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Первичный инструктаж на рабочем месте, повторный, внеплановый и целевой инструктажи проводит непосредственный руководитель (производитель) работ (мастер, </a:t>
            </a:r>
            <a:r>
              <a:rPr lang="ru-RU" dirty="0" smtClean="0"/>
              <a:t>прораб и </a:t>
            </a:r>
            <a:r>
              <a:rPr lang="ru-RU" dirty="0"/>
              <a:t>так далее), прошедший </a:t>
            </a:r>
            <a:r>
              <a:rPr lang="ru-RU" dirty="0" smtClean="0"/>
              <a:t>обучение с проверкой знаний в </a:t>
            </a:r>
            <a:r>
              <a:rPr lang="ru-RU" dirty="0"/>
              <a:t>образовательной организации (п. </a:t>
            </a:r>
            <a:r>
              <a:rPr lang="ru-RU" dirty="0" smtClean="0"/>
              <a:t>2.1.3 </a:t>
            </a:r>
            <a:r>
              <a:rPr lang="ru-RU" dirty="0"/>
              <a:t>Порядка </a:t>
            </a:r>
            <a:r>
              <a:rPr lang="ru-RU" dirty="0" smtClean="0"/>
              <a:t>№</a:t>
            </a:r>
            <a:r>
              <a:rPr lang="ru-RU" dirty="0"/>
              <a:t> 1/29).</a:t>
            </a:r>
            <a:endParaRPr lang="ru-RU" dirty="0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9864" y="4259674"/>
            <a:ext cx="2952328" cy="1368152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Всем ли работникам организации должны проводится инструктажи на рабочем месте?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3062192" y="4631498"/>
            <a:ext cx="648072" cy="432048"/>
          </a:xfrm>
          <a:prstGeom prst="rightArrow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707904" y="3596501"/>
            <a:ext cx="5370007" cy="3231654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>
                <a:latin typeface="+mn-lt"/>
              </a:rPr>
              <a:t>В соответствии с пунктом 2.1.4 Порядка </a:t>
            </a:r>
            <a:r>
              <a:rPr lang="ru-RU" sz="1700" dirty="0" smtClean="0">
                <a:latin typeface="+mn-lt"/>
              </a:rPr>
              <a:t>№1/29, </a:t>
            </a:r>
            <a:r>
              <a:rPr lang="ru-RU" sz="1700" dirty="0">
                <a:latin typeface="+mn-lt"/>
              </a:rPr>
              <a:t>работники, не связанные с эксплуатацией, обслуживанием, испытанием, наладкой и ремонтом оборудования, использованием электрифицированного или иного инструмента, хранением и применением сырья и материалов, могут освобождаться от прохождения </a:t>
            </a:r>
            <a:r>
              <a:rPr lang="ru-RU" sz="1700" dirty="0" smtClean="0">
                <a:latin typeface="+mn-lt"/>
              </a:rPr>
              <a:t>первичного (и, соответственно, повторного) </a:t>
            </a:r>
            <a:r>
              <a:rPr lang="ru-RU" sz="1700" dirty="0">
                <a:latin typeface="+mn-lt"/>
              </a:rPr>
              <a:t>инструктажа на рабочем месте. Перечень профессий и должностей работников, освобожденных от прохождения первичного инструктажа на рабочем </a:t>
            </a:r>
            <a:r>
              <a:rPr lang="ru-RU" sz="1700" dirty="0" smtClean="0">
                <a:latin typeface="+mn-lt"/>
              </a:rPr>
              <a:t>месте, </a:t>
            </a:r>
            <a:r>
              <a:rPr lang="ru-RU" sz="1700" dirty="0">
                <a:latin typeface="+mn-lt"/>
              </a:rPr>
              <a:t>утверждается работодателем.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9864" y="5877272"/>
            <a:ext cx="3454024" cy="950883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Письмо Минтруда от 24.03.2015 №15-2/ООГ-1551</a:t>
            </a:r>
            <a:endParaRPr lang="ru-RU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9960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26" y="147323"/>
            <a:ext cx="8784976" cy="590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+mn-lt"/>
              </a:rPr>
              <a:t>Как взаимодействовать специалисту по охране труда с непосредственными руководителями?</a:t>
            </a:r>
          </a:p>
          <a:p>
            <a:endParaRPr lang="ru-RU" b="1" dirty="0" smtClean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latin typeface="+mn-lt"/>
              </a:rPr>
              <a:t>Обязанности по проведению инструктажей на рабочем месте должны быть закреплены за руководителями в их должностных инструкциях и в утвержденном положении о СУОТ. Дополнительно составьте приказ, где по каждому подразделению укажите, кто из руководителей проводит занятия.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latin typeface="+mn-lt"/>
              </a:rPr>
              <a:t>Окажите методическую помощь руководителям структурных подразделений в разработке программ обучения, инструктажей, стажировок и инструкций по охране труда (п.3.1.2 профстандарта «Специалист в области охраны труда», утв. приказом Минтруда России от 22.04.2021 № 274н)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latin typeface="+mn-lt"/>
              </a:rPr>
              <a:t>Подробно объясните руководителям структурных подразделений, зачем и как проводить инструктаж на рабочем месте. Разъясните, что руководитель структурного подразделения отвечает за охрану труда своих подчиненных и в его интересах провести не формальный, а качественный реальный инструктаж.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latin typeface="+mn-lt"/>
              </a:rPr>
              <a:t>Чтобы каждому руководителю структурного подразделения не объяснять одно и тоже несколько раз, раздайте им памятки-подсказки по проведению инструктажа на рабочем месте.</a:t>
            </a:r>
            <a:endParaRPr lang="ru-RU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8049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60562"/>
            <a:ext cx="2520280" cy="3432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3590854"/>
            <a:ext cx="1872208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+mn-lt"/>
              </a:rPr>
              <a:t>Приказ Минтруда России от 22.04.2021 № 274 н</a:t>
            </a:r>
            <a:endParaRPr lang="ru-RU" sz="1000" dirty="0"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188640"/>
            <a:ext cx="6120680" cy="2088232"/>
          </a:xfrm>
          <a:prstGeom prst="rect">
            <a:avLst/>
          </a:prstGeom>
          <a:solidFill>
            <a:schemeClr val="bg1"/>
          </a:solidFill>
          <a:ln w="3810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Основная цель вида профессиональной деятельности в Приказе 524н от 04.08.2014: «Профилактика несчастных случаев на производстве и профессиональных заболеваний, снижение уровня воздействия (устранение воздействия) на работников вредных и (или) опасных производственных факторов, уровней профессиональных рисков»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43808" y="2469131"/>
            <a:ext cx="6120680" cy="2039989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Основная цель вида профессиональной деятельности в Приказе 274н от 22.04.2021: «Профилактика несчастных случаев на производстве и профессиональных заболеваний, снижение уровня воздействия (устранение воздействия) на работников вредных и (или) опасных производственных факторов, </a:t>
            </a:r>
            <a:r>
              <a:rPr lang="ru-RU" dirty="0" smtClean="0">
                <a:solidFill>
                  <a:srgbClr val="FF0000"/>
                </a:solidFill>
              </a:rPr>
              <a:t>управление профессиональными рисками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4725144"/>
            <a:ext cx="8712968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+mn-lt"/>
              </a:rPr>
              <a:t>Расширен список возможных наименований должностей;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+mn-lt"/>
              </a:rPr>
              <a:t>Добавлен 8-ой уровень квалификации;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+mn-lt"/>
              </a:rPr>
              <a:t>Добавили новые обязанности;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+mn-lt"/>
              </a:rPr>
              <a:t>Изменили требования к опыту и образованию;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+mn-lt"/>
              </a:rPr>
              <a:t>Условия ВО разделили не только на профильное и непрофильное, но и на квалификации: бакалавриат, магистратура, специалитет.</a:t>
            </a: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101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84666"/>
            <a:ext cx="8928992" cy="369332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+mn-lt"/>
              </a:rPr>
              <a:t>УРОВНИ ПРОФЕССИОНАЛЬНОГО ВЫСШЕГО ОБРАЗОВАНИЯ</a:t>
            </a:r>
            <a:endParaRPr lang="ru-RU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692696"/>
            <a:ext cx="8928992" cy="115212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БАКАЛАВРИАТ (4 года обучения) – база высшего образования. Готовит квалифицированных рядовых работников, занимающих исполнительские должности в производственной или социально-экономической сфере.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504" y="2132856"/>
            <a:ext cx="8928992" cy="115212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СПЕЦИАЛИТЕТ (1 год обучения). Готовит специалистов с узкой специализацией и более высокой квалификацией.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504" y="3573016"/>
            <a:ext cx="8928992" cy="115212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МАГИСТРАТУРА (2 года обучения) – более узкая и глубокая специализация. Готовит специалистов, способных к научно-исследовательской деятельности и самостоятельной аналитической работе.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870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43508" y="1916832"/>
            <a:ext cx="8784976" cy="1008112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Специалистам по охране труда: настоятельно рекомендую пересмотреть свою должностную инструкцию!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3068960"/>
            <a:ext cx="8712968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latin typeface="+mn-lt"/>
              </a:rPr>
              <a:t>Соглашайтесь прописать в документе только те функции, которые соответствуют вашему уровню квалификации. Например, младшему или обычному специалисту по охране труда стоит отказаться от записи в должностной инструкции: «управление профессиональными рисками в организации», в его квалификации — «проведение мероприятий, направленных на снижение уровней профрисков</a:t>
            </a:r>
            <a:r>
              <a:rPr lang="ru-RU" sz="1600" dirty="0" smtClean="0">
                <a:latin typeface="+mn-lt"/>
              </a:rPr>
              <a:t>».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latin typeface="+mn-lt"/>
              </a:rPr>
              <a:t>В новом </a:t>
            </a:r>
            <a:r>
              <a:rPr lang="ru-RU" sz="1600" dirty="0" err="1">
                <a:latin typeface="+mn-lt"/>
              </a:rPr>
              <a:t>профстандарте</a:t>
            </a:r>
            <a:r>
              <a:rPr lang="ru-RU" sz="1600" dirty="0">
                <a:latin typeface="+mn-lt"/>
              </a:rPr>
              <a:t> разделили трудовые функции специалистов, которые занимают разные должности. Это важно, чтобы уйти от практики, где один специалист отвечает в организации за все, что связано с охраной труда. Обязанности прописали подробнее и четче для каждого уровня квалификации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116632"/>
            <a:ext cx="4248472" cy="830997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+mn-lt"/>
              </a:rPr>
              <a:t>Возможные наименования должностей в Приказе 524н от 04.08.2014 для 6-го уровня квалификации:</a:t>
            </a:r>
            <a:endParaRPr lang="ru-RU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947628"/>
            <a:ext cx="4248472" cy="830997"/>
          </a:xfrm>
          <a:prstGeom prst="rect">
            <a:avLst/>
          </a:prstGeom>
          <a:solidFill>
            <a:schemeClr val="bg1"/>
          </a:solidFill>
          <a:ln w="38100"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endParaRPr lang="ru-RU" sz="1600" dirty="0" smtClean="0">
              <a:latin typeface="+mn-lt"/>
            </a:endParaRPr>
          </a:p>
          <a:p>
            <a:r>
              <a:rPr lang="ru-RU" sz="1600" dirty="0" smtClean="0">
                <a:latin typeface="+mn-lt"/>
              </a:rPr>
              <a:t>Специалист по охране труда</a:t>
            </a:r>
          </a:p>
          <a:p>
            <a:endParaRPr lang="ru-RU" sz="1600" dirty="0" smtClean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02334" y="116632"/>
            <a:ext cx="4290146" cy="58477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+mn-lt"/>
              </a:rPr>
              <a:t>Возможные наименования должностей в Приказе 274н от 22.04.2021:</a:t>
            </a:r>
            <a:endParaRPr lang="ru-RU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23171" y="701407"/>
            <a:ext cx="4248472" cy="1077218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+mn-lt"/>
              </a:rPr>
              <a:t>Младший специалист по охране труда</a:t>
            </a:r>
          </a:p>
          <a:p>
            <a:r>
              <a:rPr lang="ru-RU" sz="1600" dirty="0" smtClean="0">
                <a:latin typeface="+mn-lt"/>
              </a:rPr>
              <a:t>Специалист по охране труда</a:t>
            </a:r>
          </a:p>
          <a:p>
            <a:r>
              <a:rPr lang="ru-RU" sz="1600" dirty="0" smtClean="0">
                <a:latin typeface="+mn-lt"/>
              </a:rPr>
              <a:t>Главный (ведущий) специалист по охране труда</a:t>
            </a:r>
            <a:endParaRPr lang="ru-RU" sz="16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4078" y="5910663"/>
            <a:ext cx="7972051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+mn-lt"/>
              </a:rPr>
              <a:t>Трудовых функций по сравнению со старым </a:t>
            </a:r>
            <a:r>
              <a:rPr lang="ru-RU" sz="1600" dirty="0" err="1" smtClean="0">
                <a:latin typeface="+mn-lt"/>
              </a:rPr>
              <a:t>профстандартом</a:t>
            </a:r>
            <a:r>
              <a:rPr lang="ru-RU" sz="1600" dirty="0" smtClean="0">
                <a:latin typeface="+mn-lt"/>
              </a:rPr>
              <a:t> стало больше. </a:t>
            </a:r>
          </a:p>
          <a:p>
            <a:r>
              <a:rPr lang="ru-RU" sz="1600" dirty="0" smtClean="0">
                <a:latin typeface="+mn-lt"/>
              </a:rPr>
              <a:t>НО, новые дополнительные обязанности прописали для специалистов с 7-м и 8-м уровнем квалификации</a:t>
            </a:r>
            <a:endParaRPr lang="ru-RU" sz="1600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4311" y="5910663"/>
            <a:ext cx="66319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19342" y="5852181"/>
            <a:ext cx="57313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!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0011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52166532"/>
              </p:ext>
            </p:extLst>
          </p:nvPr>
        </p:nvGraphicFramePr>
        <p:xfrm>
          <a:off x="179512" y="620688"/>
          <a:ext cx="8856984" cy="58877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952328"/>
                <a:gridCol w="2952328"/>
                <a:gridCol w="29523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6 УРОВЕНЬ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 УРОВЕНЬ</a:t>
                      </a:r>
                      <a:endParaRPr lang="ru-RU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8 УРОВЕНЬ</a:t>
                      </a:r>
                      <a:endParaRPr lang="ru-RU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1.Обеспечение функционирования СУОТ в организации: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2.Планирование, разработка и совершенствование СУОТ и оценки профрисков: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4.Стратегическое управление профрисками в организации: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1.1.Нормативное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обеспечение безопасных условий и охраны труда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1.2.Организация подготовки работников в области ОТ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1.3.Сбор, обработка и передача информации по вопросам условий и ОТ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1.4.Организация и проведение мероприятий, направленных на снижение уровней профрисков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1.5.Содействие обеспечению функционирования СУОТ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1.6.Обеспечение контроля за состоянием условий и ОТ на рабочих местах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1.7.Обеспечение расследования и учёта несчастных случаев на производстве и профессиональных заболеваний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2.1.Определение целей и задач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СУОТ и профрисками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2.2.Подготовка предложений по распределению полномочий, ответственности, обязанностей по вопросам управления ОТ, оценки профрисков и обоснованию ресурсного обеспечения</a:t>
                      </a:r>
                    </a:p>
                    <a:p>
                      <a:endParaRPr lang="ru-RU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3.1. Анализ мероприятий, направленных на улучшение условий и ОТ, снижение профрисков, предупреждение несчастных случаев на производстве и профзаболеваний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и т.д.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4.1.Методическое обеспечение стратегического управления профрисками в организации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4.2.Координация работ по внедрению системы управления профрисками в организации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4.3.Контроль работ по внедрению системы управления профрисками в организации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4.4. Контроль и мониторинг результативности внедрения системы управления профрисками в организации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55576" y="184666"/>
            <a:ext cx="784887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+mn-lt"/>
              </a:rPr>
              <a:t>ОПИСАНИЕ ТРУДОВЫХ ФУНКЦИЙ</a:t>
            </a:r>
            <a:endParaRPr lang="ru-RU" b="1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3848" y="3717032"/>
            <a:ext cx="2880320" cy="954107"/>
          </a:xfrm>
          <a:prstGeom prst="rect">
            <a:avLst/>
          </a:prstGeom>
          <a:solidFill>
            <a:schemeClr val="bg1">
              <a:lumMod val="85000"/>
              <a:alpha val="62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  <a:latin typeface="+mn-lt"/>
              </a:rPr>
              <a:t>3.Экспертиза эффективности мероприятий, на направленных на обеспечение функционирования СУОТ:</a:t>
            </a:r>
            <a:endParaRPr lang="ru-RU" sz="1400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1728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6632"/>
            <a:ext cx="8856984" cy="792088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Требования к опыту и образованию специалистов по охране труда в новом </a:t>
            </a:r>
            <a:r>
              <a:rPr lang="ru-RU" b="1" dirty="0" err="1" smtClean="0">
                <a:solidFill>
                  <a:schemeClr val="bg1"/>
                </a:solidFill>
              </a:rPr>
              <a:t>профстандарте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Приказ Минтруда от </a:t>
            </a:r>
            <a:r>
              <a:rPr lang="ru-RU" b="1" dirty="0">
                <a:solidFill>
                  <a:schemeClr val="bg1"/>
                </a:solidFill>
              </a:rPr>
              <a:t>22.04.2021 №274н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19654034"/>
              </p:ext>
            </p:extLst>
          </p:nvPr>
        </p:nvGraphicFramePr>
        <p:xfrm>
          <a:off x="107504" y="1124744"/>
          <a:ext cx="8856984" cy="54051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232248"/>
                <a:gridCol w="3672408"/>
                <a:gridCol w="29523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Должность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Возможные</a:t>
                      </a:r>
                      <a:r>
                        <a:rPr lang="ru-RU" sz="1600" baseline="0" dirty="0" smtClean="0"/>
                        <a:t> варианты образования</a:t>
                      </a:r>
                      <a:endParaRPr lang="ru-RU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Опыт</a:t>
                      </a:r>
                      <a:endParaRPr lang="ru-RU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УРОВЕНЬ КВАЛИФИКАЦИИ - 6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Младший специалист по ОТ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1.ВО – бакалавриат.</a:t>
                      </a:r>
                    </a:p>
                    <a:p>
                      <a:r>
                        <a:rPr lang="ru-RU" sz="1600" dirty="0" smtClean="0"/>
                        <a:t>2.Непрофильное ВО – бакалавриат и ДПО ПП</a:t>
                      </a:r>
                      <a:r>
                        <a:rPr lang="ru-RU" sz="1600" baseline="0" dirty="0" smtClean="0"/>
                        <a:t> в области ОТ.</a:t>
                      </a:r>
                    </a:p>
                    <a:p>
                      <a:r>
                        <a:rPr lang="ru-RU" sz="1600" baseline="0" dirty="0" smtClean="0"/>
                        <a:t>3.СПО – программы подготовки специалистов среднего звена и ДПО ПП в области ОТ.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Без опыта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Специалист по ОТ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1.ВО – бакалавриат.</a:t>
                      </a:r>
                    </a:p>
                    <a:p>
                      <a:r>
                        <a:rPr lang="ru-RU" sz="1600" dirty="0" smtClean="0"/>
                        <a:t>2.Непрофильное ВО – бакалавриат и ДПО ПП в области ОТ.</a:t>
                      </a:r>
                    </a:p>
                    <a:p>
                      <a:r>
                        <a:rPr lang="ru-RU" sz="1600" dirty="0" smtClean="0"/>
                        <a:t>3.СПО – программы подготовки специалистов среднего звена и ДПО ПП в области ОТ.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Не менее 3-х лет опыта в области ОТ с</a:t>
                      </a:r>
                      <a:r>
                        <a:rPr lang="ru-RU" sz="1600" baseline="0" dirty="0" smtClean="0"/>
                        <a:t> СПО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Главный/ведущий специалист по ОТ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1.ВО – бакалавриат.</a:t>
                      </a:r>
                    </a:p>
                    <a:p>
                      <a:r>
                        <a:rPr lang="ru-RU" sz="1600" dirty="0" smtClean="0"/>
                        <a:t>2.Непрофильное ВО – бакалавриат и ДПО ПП в области ОТ.</a:t>
                      </a:r>
                    </a:p>
                    <a:p>
                      <a:r>
                        <a:rPr lang="ru-RU" sz="1600" dirty="0" smtClean="0"/>
                        <a:t>3.СПО – программы подготовки специалистов среднего звена и ДПО ПП в области ОТ.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Не менее</a:t>
                      </a:r>
                      <a:r>
                        <a:rPr lang="ru-RU" sz="1600" baseline="0" dirty="0" smtClean="0"/>
                        <a:t> 3-х лет опыта в области ОТ с ВО.</a:t>
                      </a:r>
                    </a:p>
                    <a:p>
                      <a:r>
                        <a:rPr lang="ru-RU" sz="1600" baseline="0" dirty="0" smtClean="0"/>
                        <a:t>Не менее 4-х лет опыта в области ОТ с СПО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65565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12968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33CC"/>
                </a:solidFill>
              </a:rPr>
              <a:t>Новые ПОТ вступили в силу с 1 января 2021 года </a:t>
            </a:r>
          </a:p>
          <a:p>
            <a:pPr algn="ctr"/>
            <a:r>
              <a:rPr lang="ru-RU" b="1" dirty="0" smtClean="0">
                <a:solidFill>
                  <a:srgbClr val="0033CC"/>
                </a:solidFill>
              </a:rPr>
              <a:t>и будут действовать до 31 декабря 2025 года.</a:t>
            </a:r>
            <a:endParaRPr lang="ru-RU" b="1" dirty="0">
              <a:solidFill>
                <a:srgbClr val="0033CC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58753922"/>
              </p:ext>
            </p:extLst>
          </p:nvPr>
        </p:nvGraphicFramePr>
        <p:xfrm>
          <a:off x="179511" y="980728"/>
          <a:ext cx="8712970" cy="55473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76065"/>
                <a:gridCol w="2808312"/>
                <a:gridCol w="2016224"/>
                <a:gridCol w="1368152"/>
                <a:gridCol w="194421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№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п/п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Наименование правил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 приказа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Регистрация в Минюсте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Какой документ утратил силу, в связи с введением новых ПОТ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в медицинских организациях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18.12.2020 №928н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30.12.2020 №61956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эксплуатации объектов теплоснабжения и теплопотребляющих установок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17.12.2020 №924н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29.12.2020 №61926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17.08.2015 №551н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проведении водолазных работ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17.12.2020 №922н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29.12.2020 №61927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хранении, транспортировании</a:t>
                      </a:r>
                      <a:r>
                        <a:rPr lang="ru-RU" sz="1400" baseline="0" dirty="0" smtClean="0"/>
                        <a:t> и реализации нефтепродуктов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16.12.2020 №915н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30.12.2020 №61968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16.11.2015 №873н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выполнении работ в театрах, концертных залах, цирках, зоотеатрах, зоопарках и океанариумах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16.12.2020 №914н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30.12.2020 №61947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эксплуатации электроустановок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15.12.2020 №903н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30.12.2020 №61957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24.07.2013 №328н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0582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97486358"/>
              </p:ext>
            </p:extLst>
          </p:nvPr>
        </p:nvGraphicFramePr>
        <p:xfrm>
          <a:off x="107504" y="116632"/>
          <a:ext cx="8856984" cy="67513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232248"/>
                <a:gridCol w="648072"/>
                <a:gridCol w="3024336"/>
                <a:gridCol w="288032"/>
                <a:gridCol w="26642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Должность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Возможные</a:t>
                      </a:r>
                      <a:r>
                        <a:rPr lang="ru-RU" sz="1600" baseline="0" dirty="0" smtClean="0"/>
                        <a:t> варианты образования</a:t>
                      </a:r>
                      <a:endParaRPr lang="ru-RU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smtClean="0"/>
                        <a:t>Опыт</a:t>
                      </a:r>
                      <a:endParaRPr lang="ru-RU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УРОВЕНЬ КВАЛИФИКАЦИИ - 7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Руководитель службы ОТ</a:t>
                      </a:r>
                    </a:p>
                    <a:p>
                      <a:r>
                        <a:rPr lang="ru-RU" sz="1600" dirty="0" smtClean="0"/>
                        <a:t>Начальник отдела ОТ</a:t>
                      </a:r>
                    </a:p>
                    <a:p>
                      <a:r>
                        <a:rPr lang="ru-RU" sz="1600" dirty="0" smtClean="0"/>
                        <a:t>Начальник управления ОТ</a:t>
                      </a:r>
                      <a:endParaRPr lang="ru-RU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smtClean="0"/>
                        <a:t>1.ВО – специалитет,</a:t>
                      </a:r>
                      <a:r>
                        <a:rPr lang="ru-RU" sz="1600" baseline="0" dirty="0" smtClean="0"/>
                        <a:t> магистратура</a:t>
                      </a:r>
                      <a:r>
                        <a:rPr lang="ru-RU" sz="1600" dirty="0" smtClean="0"/>
                        <a:t>.</a:t>
                      </a:r>
                    </a:p>
                    <a:p>
                      <a:r>
                        <a:rPr lang="ru-RU" sz="1600" dirty="0" smtClean="0"/>
                        <a:t>2.Непрофильное ВО – специалитет, магистратура и ДПО ПП</a:t>
                      </a:r>
                      <a:r>
                        <a:rPr lang="ru-RU" sz="1600" baseline="0" dirty="0" smtClean="0"/>
                        <a:t> в области ОТ.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smtClean="0"/>
                        <a:t>Не менее 3-х лет опыта в области ОТ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Эксперт по условиям и ОТ</a:t>
                      </a:r>
                    </a:p>
                    <a:p>
                      <a:r>
                        <a:rPr lang="ru-RU" sz="1600" dirty="0" smtClean="0"/>
                        <a:t>Консультант по условиям и ОТ и управлению профрисками</a:t>
                      </a:r>
                    </a:p>
                    <a:p>
                      <a:r>
                        <a:rPr lang="ru-RU" sz="1600" dirty="0" smtClean="0"/>
                        <a:t>Инструктор по управлению и ОТ</a:t>
                      </a:r>
                      <a:endParaRPr lang="ru-RU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smtClean="0"/>
                        <a:t>1.ВО – специалитет,</a:t>
                      </a:r>
                      <a:r>
                        <a:rPr lang="ru-RU" sz="1600" baseline="0" dirty="0" smtClean="0"/>
                        <a:t> магистратура и ДПО ПК в сфере оценки профрисков не реже чем 1 раз в 3 года.</a:t>
                      </a:r>
                      <a:endParaRPr lang="ru-RU" sz="1600" dirty="0" smtClean="0"/>
                    </a:p>
                    <a:p>
                      <a:r>
                        <a:rPr lang="ru-RU" sz="1600" dirty="0" smtClean="0"/>
                        <a:t>2.Непрофильное ВО – специалитет, магистратура и ДПО ПП в области ОТ и ДПО ПК в сфере оценки профрисков не реже чем 1 раз в 3 года.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smtClean="0"/>
                        <a:t>Не менее 5-ти лет опыта в области ОТ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r>
                        <a:rPr lang="ru-RU" sz="1600" dirty="0" smtClean="0"/>
                        <a:t>УРОВЕНЬ КВАЛИФИКАЦИИ - 8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1600" dirty="0" smtClean="0"/>
                        <a:t>Заместитель руководителя организации по управлению профрисками.</a:t>
                      </a:r>
                    </a:p>
                    <a:p>
                      <a:r>
                        <a:rPr lang="ru-RU" sz="1600" dirty="0" smtClean="0"/>
                        <a:t>Руководитель направления или подразделения по управлению профрисками в организации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smtClean="0"/>
                        <a:t>1. ВО – специалитет, магистратура и ДПО ПК в</a:t>
                      </a:r>
                      <a:r>
                        <a:rPr lang="ru-RU" sz="1600" baseline="0" dirty="0" smtClean="0"/>
                        <a:t> сфере оценки профрисков не реже чем 1 раз в 3 года.</a:t>
                      </a:r>
                    </a:p>
                    <a:p>
                      <a:r>
                        <a:rPr lang="ru-RU" sz="1600" dirty="0" smtClean="0"/>
                        <a:t>2.Непрофильное</a:t>
                      </a:r>
                      <a:r>
                        <a:rPr lang="ru-RU" sz="1600" baseline="0" dirty="0" smtClean="0"/>
                        <a:t> ВО – специалитет, магистратура ДПО ПП в области ОТ и ДПО ПК в сфере оценки профрисков не реже чем 1 раз в 3 года.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Не менее 5-ти лет опыта в области ОТ, в том числе не мене 2-х лет руководителем проектов или руководителем подразделения в области условий и ОТ, внутреннего контроля и аудита.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392599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6632"/>
            <a:ext cx="8856984" cy="792088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Как специалисту по охране труда подтвердить свой уровень квалификации?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1709" y="1606733"/>
            <a:ext cx="244827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ru-RU" b="1" dirty="0" smtClean="0">
              <a:latin typeface="+mn-lt"/>
            </a:endParaRPr>
          </a:p>
          <a:p>
            <a:pPr algn="ctr"/>
            <a:r>
              <a:rPr lang="ru-RU" b="1" dirty="0" smtClean="0">
                <a:latin typeface="+mn-lt"/>
              </a:rPr>
              <a:t>Только в </a:t>
            </a:r>
            <a:r>
              <a:rPr lang="ru-RU" b="1" dirty="0" err="1" smtClean="0">
                <a:latin typeface="+mn-lt"/>
              </a:rPr>
              <a:t>ЦОКе</a:t>
            </a:r>
            <a:endParaRPr lang="ru-RU" b="1" dirty="0" smtClean="0">
              <a:latin typeface="+mn-lt"/>
            </a:endParaRPr>
          </a:p>
          <a:p>
            <a:pPr algn="ctr"/>
            <a:endParaRPr lang="ru-RU" b="1" dirty="0">
              <a:latin typeface="+mn-lt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10800000">
            <a:off x="2583086" y="1730425"/>
            <a:ext cx="836787" cy="635298"/>
          </a:xfrm>
          <a:prstGeom prst="rightArrow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419873" y="1052736"/>
            <a:ext cx="5544616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+mn-lt"/>
              </a:rPr>
              <a:t>Организацией независимой оценки квалификации по </a:t>
            </a:r>
            <a:r>
              <a:rPr lang="ru-RU" b="1" dirty="0" err="1">
                <a:latin typeface="+mn-lt"/>
              </a:rPr>
              <a:t>профстандарту</a:t>
            </a:r>
            <a:r>
              <a:rPr lang="ru-RU" b="1" dirty="0">
                <a:latin typeface="+mn-lt"/>
              </a:rPr>
              <a:t> «Специалист в области охраны труда» занимается СПК в сфере безопасности труда, социальной защиты и занятости населения. Этот совет выбирает организации, которые могут выполнять функции ЦОК и принимать экзамены.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1709" y="3284984"/>
            <a:ext cx="8822780" cy="194421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При положительном результате экзамена в ЦОК соискатель получает свидетельство о соответствии квалификации положениям профстандарта. Какие-либо другие бумаги, выданные не ЦОК, соответствие </a:t>
            </a:r>
            <a:r>
              <a:rPr lang="ru-RU" dirty="0" err="1">
                <a:solidFill>
                  <a:schemeClr val="tx1"/>
                </a:solidFill>
              </a:rPr>
              <a:t>профстандарту</a:t>
            </a:r>
            <a:r>
              <a:rPr lang="ru-RU" dirty="0">
                <a:solidFill>
                  <a:schemeClr val="tx1"/>
                </a:solidFill>
              </a:rPr>
              <a:t> не подтверждают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Независимая оценка квалификации на данный момент НЕ ОБЯЗАТЕЛЬНА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 для специалистов по охране труда!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0388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115888"/>
            <a:ext cx="4379912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6"/>
          <p:cNvSpPr txBox="1">
            <a:spLocks/>
          </p:cNvSpPr>
          <p:nvPr/>
        </p:nvSpPr>
        <p:spPr>
          <a:xfrm>
            <a:off x="2915816" y="4797152"/>
            <a:ext cx="6249888" cy="88265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28600" indent="-182563" algn="l" rtl="0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70C0"/>
                </a:solidFill>
              </a:rPr>
              <a:t>Ладейщикова Мария Сергеевна – </a:t>
            </a:r>
          </a:p>
          <a:p>
            <a:pPr marL="46037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70C0"/>
                </a:solidFill>
              </a:rPr>
              <a:t>заместитель директора АНОДПО УЦ «Профиль»</a:t>
            </a:r>
          </a:p>
        </p:txBody>
      </p:sp>
      <p:sp>
        <p:nvSpPr>
          <p:cNvPr id="8" name="Заголовок 5"/>
          <p:cNvSpPr txBox="1">
            <a:spLocks/>
          </p:cNvSpPr>
          <p:nvPr/>
        </p:nvSpPr>
        <p:spPr>
          <a:xfrm>
            <a:off x="653990" y="2708920"/>
            <a:ext cx="8208912" cy="1440160"/>
          </a:xfrm>
          <a:prstGeom prst="rect">
            <a:avLst/>
          </a:prstGeom>
          <a:effectLst>
            <a:outerShdw blurRad="1270000" dist="38100" dir="21540000" sx="1000" sy="1000" algn="ctr" rotWithShape="0">
              <a:srgbClr val="000000">
                <a:alpha val="0"/>
              </a:srgbClr>
            </a:outerShdw>
          </a:effectLst>
        </p:spPr>
        <p:txBody>
          <a:bodyPr vert="horz" lIns="91440" tIns="45720" rIns="91440" bIns="45720" rtlCol="0" anchor="t" anchorCtr="0">
            <a:noAutofit/>
          </a:bodyPr>
          <a:lstStyle>
            <a:lvl1pPr marL="3190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marL="3190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2pPr>
            <a:lvl3pPr marL="3190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3pPr>
            <a:lvl4pPr marL="3190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4pPr>
            <a:lvl5pPr marL="3190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8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Благодарю за внимание!</a:t>
            </a:r>
            <a:endParaRPr lang="ru-RU" sz="480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7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08280372"/>
              </p:ext>
            </p:extLst>
          </p:nvPr>
        </p:nvGraphicFramePr>
        <p:xfrm>
          <a:off x="251520" y="260648"/>
          <a:ext cx="8712970" cy="60655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76065"/>
                <a:gridCol w="2808311"/>
                <a:gridCol w="1944216"/>
                <a:gridCol w="1440161"/>
                <a:gridCol w="194421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№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п/п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Наименование правил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 приказа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Регистрация в Минюсте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Какой документ утратил силу, в связи с введением новых ПОТ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эксплуатации электроустановок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15.12.2020 №903н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30.12.2020 №61957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24.07.2013 №328н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работе в ограниченных и замкнутых пространствах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15.12.2020 №902н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30.12.2020 №61697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-*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производстве строительных материалов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15.12.2020 №901н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29.12.2020 №61886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-*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9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обработке металлов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11.12.2020 №887н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30.12.2020 №61951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-*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на морских судах и судах внутреннего</a:t>
                      </a:r>
                      <a:r>
                        <a:rPr lang="ru-RU" sz="1400" baseline="0" dirty="0" smtClean="0"/>
                        <a:t> водного транспорта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11.12.2020 №886н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30.12.2020 №61969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05.06.2014 №367н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выполнении электросварочных и газосварочных работ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11.12.2020 №884н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29.12.2020 №61904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23.12.2014 «1101н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строительстве, реконструкции и ремонте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11.12.2020 №883н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24.12.2020 №61787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02.02.2017 №129н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8684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92436349"/>
              </p:ext>
            </p:extLst>
          </p:nvPr>
        </p:nvGraphicFramePr>
        <p:xfrm>
          <a:off x="251520" y="188640"/>
          <a:ext cx="8712970" cy="60655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76065"/>
                <a:gridCol w="2808311"/>
                <a:gridCol w="1872208"/>
                <a:gridCol w="1512169"/>
                <a:gridCol w="194421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№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п/п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Наименование правил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 приказа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Регистрация в Минюсте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Какой документ утратил силу, в связи с введением новых ПОТ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производстве дорожных строительных и ремонтно-строительных работ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11.12.2020 №882н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24.12.2020 №61780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02.02.2017 №129н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в подразделениях пожарной охраны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11.12.2020 №881н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24.12.2020 №61779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23.12.2014 №1100н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15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на городском электрическом транспорте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09.12.2020</a:t>
                      </a:r>
                      <a:r>
                        <a:rPr lang="ru-RU" sz="1400" baseline="0" dirty="0" smtClean="0"/>
                        <a:t> №875н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18.12.2020 №61586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14.11.2016 №635н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16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строительстве,</a:t>
                      </a:r>
                      <a:r>
                        <a:rPr lang="ru-RU" sz="1400" baseline="0" dirty="0" smtClean="0"/>
                        <a:t> реконструкции, ремонте и содержании мостов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09.12.2020 №872н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21.12.2020 №61648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-*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17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на автомобильном транспорте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09.12.2020</a:t>
                      </a:r>
                      <a:r>
                        <a:rPr lang="ru-RU" sz="1400" baseline="0" dirty="0" smtClean="0"/>
                        <a:t> №871н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18.12.2020 №61561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06.02.2018 №59н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18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выполнении работ на объектах связи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07.12.2020 №867н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21.12.2020 №61650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-*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производстве отдельных видов пищевой продукции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07.12.2020 №866н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24.12.2020 №61788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17.08.2015 №550н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14912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8830470"/>
              </p:ext>
            </p:extLst>
          </p:nvPr>
        </p:nvGraphicFramePr>
        <p:xfrm>
          <a:off x="251520" y="116632"/>
          <a:ext cx="8712970" cy="66141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76065"/>
                <a:gridCol w="2880319"/>
                <a:gridCol w="1944216"/>
                <a:gridCol w="1440160"/>
                <a:gridCol w="18722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№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п/п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Наименование правил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 приказа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Регистрация в Минюсте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Какой документ утратил силу, в связи с введением новых ПОТ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в целлюлозно-бумажной и лесохимической промышленности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04.12.2020 №859н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18.12.2020 №61588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-*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21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добыче (вылове), переработке водных биоресурсов и производстве отдельных видов продукции из водных биоресурсов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04.12.2020 №858н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15.12.2020 №61474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02.11.2016 №604н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22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выполнении окрасочных работ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02.12.2020 №849н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24.12.2020 №61786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07.08.2018 №127н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23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осуществлении грузопассажирских перевозок на железнодорожном транспорте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</a:t>
                      </a:r>
                      <a:r>
                        <a:rPr lang="ru-RU" sz="1400" baseline="0" dirty="0" smtClean="0"/>
                        <a:t> Минтруда от 27.11.2020 №836н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11.12.2020 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-*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24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работе с инструментом и приспособлениями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27.11.2020 № 835н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11.12.2020 №61411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17.08.2015 №552н, Приказ</a:t>
                      </a:r>
                      <a:r>
                        <a:rPr lang="ru-RU" sz="1400" baseline="0" dirty="0" smtClean="0"/>
                        <a:t> Минтруда от 20.12.2018 №826н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25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проведении</a:t>
                      </a:r>
                      <a:r>
                        <a:rPr lang="ru-RU" sz="1400" baseline="0" dirty="0" smtClean="0"/>
                        <a:t> полиграфических работ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27.11.2020 №832н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16.12.2020 №61493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-*</a:t>
                      </a:r>
                      <a:endParaRPr lang="ru-RU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14763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98382069"/>
              </p:ext>
            </p:extLst>
          </p:nvPr>
        </p:nvGraphicFramePr>
        <p:xfrm>
          <a:off x="251520" y="116632"/>
          <a:ext cx="8712970" cy="64008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76065"/>
                <a:gridCol w="2880319"/>
                <a:gridCol w="1944216"/>
                <a:gridCol w="1440160"/>
                <a:gridCol w="18722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№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п/п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Наименование правил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 приказа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Регистрация в Минюсте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Какой документ утратил силу, в связи с введением новых ПОТ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26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использовании отдельных видов химических веществ и материалов, при химической чистке, стирке, обеззараживании и дезактивации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27.11.2020 №834н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22.12.2020</a:t>
                      </a:r>
                      <a:r>
                        <a:rPr lang="ru-RU" sz="1400" baseline="0" dirty="0" smtClean="0"/>
                        <a:t> №61680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19.04.2017 №371н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27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размещении, монтаже, техническом обслуживании и ремонте технологического оборудования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27.11.2020</a:t>
                      </a:r>
                      <a:r>
                        <a:rPr lang="ru-RU" sz="1400" baseline="0" dirty="0" smtClean="0"/>
                        <a:t> №833н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11.12.2020</a:t>
                      </a:r>
                      <a:r>
                        <a:rPr lang="ru-RU" sz="1400" baseline="0" dirty="0" smtClean="0"/>
                        <a:t> №61413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23.06.2016 №310н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28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осуществлении охраны (защиты) объектов и (или) имущества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19.11.2020 №815н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21.12.2020 №61647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28.07.2017 №601н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29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эксплуатации промышленного транспорта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18.11.2020 №814н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09.12.2020 №61355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Приказ Минтруда от 27.08.2018 №553н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30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работе на высоте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16.11.2020 №782н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15.12.2020</a:t>
                      </a:r>
                      <a:r>
                        <a:rPr lang="ru-RU" sz="1400" baseline="0" dirty="0" smtClean="0"/>
                        <a:t> №61477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28.03.2014 №155н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31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производстве цемента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16.11.2020 №781н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18.12.2020 №61547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15.10.2015 №722н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67030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76812764"/>
              </p:ext>
            </p:extLst>
          </p:nvPr>
        </p:nvGraphicFramePr>
        <p:xfrm>
          <a:off x="251520" y="116632"/>
          <a:ext cx="8712970" cy="627888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76065"/>
                <a:gridCol w="2880319"/>
                <a:gridCol w="1944216"/>
                <a:gridCol w="1440160"/>
                <a:gridCol w="18722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№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п/п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Наименование правил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 приказа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Регистрация в Минюсте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Какой документ утратил силу, в связи с введением новых ПОТ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32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проведении работ в легкой промышленности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16.11.2020 №780н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18.12.2020 №61549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31.05.2017 №466н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33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нанесении</a:t>
                      </a:r>
                      <a:r>
                        <a:rPr lang="ru-RU" sz="1400" baseline="0" dirty="0" smtClean="0"/>
                        <a:t> металлопокрытий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12.11.2020 №776н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18.12.2020 №61550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14.11.2016 №634н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34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в жилищно-коммунальном хозяйстве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29.10.2020 №758н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07.12.2020 №61295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07.07.2015 №439н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35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погрузочно-разгрузочных работах и размещении грузов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28.10.2020 №753н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15.12.2020 №61471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17.09.2014 №642н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36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в сельском хозяйстве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27.10.2020 №746н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25.11.2020</a:t>
                      </a:r>
                      <a:r>
                        <a:rPr lang="ru-RU" sz="1400" baseline="0" dirty="0" smtClean="0"/>
                        <a:t> №61093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25.02.2016 №76н, Приказ Минтруда от</a:t>
                      </a:r>
                      <a:r>
                        <a:rPr lang="ru-RU" sz="1400" baseline="0" dirty="0" smtClean="0"/>
                        <a:t> 04.07.2018 №440н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37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проведении работ в метрополитене**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13.10.2020 №721н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27.11.2020 №61128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-*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38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при эксплуатации объектов инфраструктуры</a:t>
                      </a:r>
                      <a:r>
                        <a:rPr lang="ru-RU" sz="1400" baseline="0" dirty="0" smtClean="0"/>
                        <a:t> железнодорожного транспорта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25.09.2020 №652н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08.12.2020 №61322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-*</a:t>
                      </a:r>
                      <a:endParaRPr lang="ru-RU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19562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23437048"/>
              </p:ext>
            </p:extLst>
          </p:nvPr>
        </p:nvGraphicFramePr>
        <p:xfrm>
          <a:off x="161143" y="404664"/>
          <a:ext cx="8712970" cy="28346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76065"/>
                <a:gridCol w="2880319"/>
                <a:gridCol w="1944216"/>
                <a:gridCol w="1440160"/>
                <a:gridCol w="18722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№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п/п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Наименование правил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 приказа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Регистрация в Минюсте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Какой документ утратил силу, в связи с введением новых ПОТ</a:t>
                      </a:r>
                      <a:endParaRPr lang="ru-RU" sz="14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39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в лесозаготовительном, деревообрабатывающем</a:t>
                      </a:r>
                      <a:r>
                        <a:rPr lang="ru-RU" sz="1400" baseline="0" dirty="0" smtClean="0"/>
                        <a:t> производствах и при выполнении лесохозяйственных работ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23.09.2020 №644н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30.12.2020 №61950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02.11.2015 №835н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40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Правила по охране труда в морских и речных портах***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Минтруда от 15.06.2020 №343н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05.10.2020 №60231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Приказ Минтруда от 21.01.2019 №30н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3501008"/>
            <a:ext cx="8568952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+mn-lt"/>
              </a:rPr>
              <a:t>* В тексте приказа, утвердившего новые ПОТ, не указаны правила, которые отменяются или утрачивают силу</a:t>
            </a:r>
          </a:p>
          <a:p>
            <a:r>
              <a:rPr lang="ru-RU" sz="1400" dirty="0" smtClean="0">
                <a:latin typeface="+mn-lt"/>
              </a:rPr>
              <a:t>** Вступают в силу с 1 сентября 2021 года и действуют до 1 сентября 2026 года</a:t>
            </a:r>
          </a:p>
          <a:p>
            <a:r>
              <a:rPr lang="ru-RU" sz="1400" dirty="0" smtClean="0">
                <a:latin typeface="+mn-lt"/>
              </a:rPr>
              <a:t>*** Срок действия правил законодательно не ограничен </a:t>
            </a:r>
            <a:endParaRPr lang="ru-RU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6822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1152128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МИНИСТЕРСТВО ТРУДА И СОЦИАЛЬНОЙ ЗАЩИТЫ РОССИЙСКОЙ ФЕДЕРАЦИИ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ПИСЬМО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от 14 января 2021 г. </a:t>
            </a:r>
            <a:r>
              <a:rPr lang="en-US" sz="1600" b="1" dirty="0" smtClean="0">
                <a:solidFill>
                  <a:schemeClr val="bg1"/>
                </a:solidFill>
              </a:rPr>
              <a:t>N </a:t>
            </a:r>
            <a:r>
              <a:rPr lang="ru-RU" sz="1600" b="1" dirty="0" smtClean="0">
                <a:solidFill>
                  <a:schemeClr val="bg1"/>
                </a:solidFill>
              </a:rPr>
              <a:t>15-2/10/В-167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556792"/>
            <a:ext cx="8784976" cy="477053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+mn-lt"/>
              </a:rPr>
              <a:t>Внеочередная проверка знаний проводится только по вновь введённым или изменённым ПОТ для конкретного вида экономической деятельности и вида выполняемых работ организацией.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+mn-lt"/>
              </a:rPr>
              <a:t>Форма, порядок (включая сроки проведения) и продолжительность проверки знания требований охраны труда работников организации устанавливаются работодателем (или уполномоченным им лицом) в соответствии с НПА, регулирующими безопасность конкретных видов работ.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+mn-lt"/>
              </a:rPr>
              <a:t>Работодатель вправе организовать проведение внеочередной проверки знания новых ПОТ в своей комиссии, созданной в соответствии с Порядком (Постановление Минтруда и Минобразования России от 13.01.2003 г. № 1/29).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+mn-lt"/>
              </a:rPr>
              <a:t>Члены комиссии работодателя в связи с выходом новых ПОТ должны пройти обучение в организациях, осуществляющих функции по проведению обучения работодателей и работников вопросам охраны труда (с лицензией Минобразования и аккредитацией Минздравсоцразвития).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+mn-lt"/>
              </a:rPr>
              <a:t>Удостоверения о прохождении работниками обучения по охране труда, обучения безопасным методам и приемам выполнения работ, выданные до вступления в силу новых ПОТ, признаются действительными до окончания их срока действия при наличии отметки о внеочередной проверке знаний в разделе «Сведения о повторных проверках знаний требований охраны труда».</a:t>
            </a:r>
            <a:endParaRPr lang="ru-RU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550648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10388</TotalTime>
  <Words>3142</Words>
  <Application>Microsoft Office PowerPoint</Application>
  <PresentationFormat>Экран (4:3)</PresentationFormat>
  <Paragraphs>418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Воздушный поток</vt:lpstr>
      <vt:lpstr>Обучение работников организаций по охране труда.  Что изменилось в 2021 году?  С какими проблемами столкнулись работодатели и специалисты по охране труда?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Ладейщикова</dc:creator>
  <cp:lastModifiedBy>charchidi</cp:lastModifiedBy>
  <cp:revision>1067</cp:revision>
  <cp:lastPrinted>2019-04-30T07:45:11Z</cp:lastPrinted>
  <dcterms:created xsi:type="dcterms:W3CDTF">2019-04-29T03:22:10Z</dcterms:created>
  <dcterms:modified xsi:type="dcterms:W3CDTF">2021-10-25T08:16:11Z</dcterms:modified>
</cp:coreProperties>
</file>